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4" r:id="rId4"/>
  </p:sldMasterIdLst>
  <p:notesMasterIdLst>
    <p:notesMasterId r:id="rId11"/>
  </p:notesMasterIdLst>
  <p:handoutMasterIdLst>
    <p:handoutMasterId r:id="rId12"/>
  </p:handoutMasterIdLst>
  <p:sldIdLst>
    <p:sldId id="256" r:id="rId5"/>
    <p:sldId id="271" r:id="rId6"/>
    <p:sldId id="281" r:id="rId7"/>
    <p:sldId id="283" r:id="rId8"/>
    <p:sldId id="284" r:id="rId9"/>
    <p:sldId id="28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>
            <p14:sldId id="256"/>
          </p14:sldIdLst>
        </p14:section>
        <p14:section name="Design, Morph, Annotate, Work Together, Tell Me" id="{B9B51309-D148-4332-87C2-07BE32FBCA3B}">
          <p14:sldIdLst>
            <p14:sldId id="271"/>
            <p14:sldId id="281"/>
            <p14:sldId id="283"/>
            <p14:sldId id="284"/>
            <p14:sldId id="285"/>
          </p14:sldIdLst>
        </p14:section>
        <p14:section name="Learn More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241" autoAdjust="0"/>
  </p:normalViewPr>
  <p:slideViewPr>
    <p:cSldViewPr snapToGrid="0">
      <p:cViewPr varScale="1">
        <p:scale>
          <a:sx n="40" d="100"/>
          <a:sy n="40" d="100"/>
        </p:scale>
        <p:origin x="64" y="58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80FBE-A8DF-4758-9AC4-3A9E1039168F}" type="datetimeFigureOut">
              <a:rPr lang="en-US" smtClean="0"/>
              <a:t>2/26/2021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79768-A2FC-4D08-91F6-8DCE6C566B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2/26/2021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203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345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997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7663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smtClean="0"/>
              <a:t>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2/26/2021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61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17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30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2/26/2021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67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2/26/2021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8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2/26/2021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442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2/26/2021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150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2/26/2021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789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2/26/2021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375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987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64324"/>
            <a:ext cx="10515600" cy="2387600"/>
          </a:xfrm>
        </p:spPr>
        <p:txBody>
          <a:bodyPr anchor="ctr" anchorCtr="0">
            <a:norm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</a:rPr>
              <a:t>SUNY University Faculty Senate </a:t>
            </a:r>
            <a:br>
              <a:rPr lang="en-US" sz="4800" dirty="0" smtClean="0">
                <a:solidFill>
                  <a:schemeClr val="bg1"/>
                </a:solidFill>
              </a:rPr>
            </a:br>
            <a:r>
              <a:rPr lang="en-US" sz="4800" dirty="0" smtClean="0">
                <a:solidFill>
                  <a:schemeClr val="bg1"/>
                </a:solidFill>
              </a:rPr>
              <a:t>187</a:t>
            </a:r>
            <a:r>
              <a:rPr lang="en-US" sz="4800" baseline="30000" dirty="0" smtClean="0">
                <a:solidFill>
                  <a:schemeClr val="bg1"/>
                </a:solidFill>
              </a:rPr>
              <a:t>th</a:t>
            </a:r>
            <a:r>
              <a:rPr lang="en-US" sz="4800" dirty="0" smtClean="0">
                <a:solidFill>
                  <a:schemeClr val="bg1"/>
                </a:solidFill>
              </a:rPr>
              <a:t> Plenary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995661" y="3244081"/>
            <a:ext cx="6200678" cy="11366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January 21-22, 2021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3599887" y="4380731"/>
            <a:ext cx="4992226" cy="1908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187</a:t>
            </a:r>
            <a:r>
              <a:rPr lang="en-US" baseline="300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th</a:t>
            </a:r>
            <a:r>
              <a:rPr lang="en-US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 Plenary</a:t>
            </a:r>
            <a:endParaRPr lang="en-US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8" name="Content Placeholder 17"/>
          <p:cNvSpPr txBox="1">
            <a:spLocks/>
          </p:cNvSpPr>
          <p:nvPr/>
        </p:nvSpPr>
        <p:spPr>
          <a:xfrm>
            <a:off x="541610" y="1524708"/>
            <a:ext cx="4321704" cy="3871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Aft>
                <a:spcPts val="600"/>
              </a:spcAft>
              <a:buNone/>
              <a:defRPr/>
            </a:pP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9603" y="1701984"/>
            <a:ext cx="4331670" cy="433167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4718" y="1701984"/>
            <a:ext cx="2667000" cy="22098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56145" y="4636654"/>
            <a:ext cx="40270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Held virtually…</a:t>
            </a:r>
            <a:endParaRPr lang="en-US" sz="4000" dirty="0"/>
          </a:p>
        </p:txBody>
      </p:sp>
      <p:pic>
        <p:nvPicPr>
          <p:cNvPr id="9" name="Picture 8"/>
          <p:cNvPicPr/>
          <p:nvPr/>
        </p:nvPicPr>
        <p:blipFill>
          <a:blip r:embed="rId4"/>
          <a:stretch>
            <a:fillRect/>
          </a:stretch>
        </p:blipFill>
        <p:spPr>
          <a:xfrm>
            <a:off x="9564282" y="314071"/>
            <a:ext cx="1948815" cy="774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61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In attendance from Stony Brook</a:t>
            </a:r>
            <a:endParaRPr lang="en-US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4294967295"/>
          </p:nvPr>
        </p:nvSpPr>
        <p:spPr>
          <a:xfrm>
            <a:off x="1394691" y="1430338"/>
            <a:ext cx="9217891" cy="4791075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ts val="1800"/>
              </a:lnSpc>
              <a:spcBef>
                <a:spcPts val="1000"/>
              </a:spcBef>
              <a:spcAft>
                <a:spcPts val="600"/>
              </a:spcAft>
              <a:buNone/>
            </a:pP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Brooke Ellison, Senator, East Campus</a:t>
            </a:r>
          </a:p>
          <a:p>
            <a:pPr marL="0" indent="0">
              <a:lnSpc>
                <a:spcPts val="1800"/>
              </a:lnSpc>
              <a:spcBef>
                <a:spcPts val="1000"/>
              </a:spcBef>
              <a:spcAft>
                <a:spcPts val="600"/>
              </a:spcAft>
              <a:buNone/>
            </a:pPr>
            <a:endParaRPr lang="en-US" sz="2400" dirty="0" smtClean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lnSpc>
                <a:spcPts val="1800"/>
              </a:lnSpc>
              <a:spcBef>
                <a:spcPts val="1000"/>
              </a:spcBef>
              <a:spcAft>
                <a:spcPts val="600"/>
              </a:spcAft>
              <a:buNone/>
            </a:pP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Nicole </a:t>
            </a:r>
            <a:r>
              <a:rPr lang="en-US" sz="2400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Gladky</a:t>
            </a: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Senator, West Campus</a:t>
            </a:r>
          </a:p>
          <a:p>
            <a:pPr marL="0" indent="0">
              <a:lnSpc>
                <a:spcPts val="1800"/>
              </a:lnSpc>
              <a:spcBef>
                <a:spcPts val="1000"/>
              </a:spcBef>
              <a:spcAft>
                <a:spcPts val="600"/>
              </a:spcAft>
              <a:buNone/>
            </a:pPr>
            <a:endParaRPr lang="en-US" sz="2400" dirty="0" smtClean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lnSpc>
                <a:spcPts val="1800"/>
              </a:lnSpc>
              <a:spcBef>
                <a:spcPts val="1000"/>
              </a:spcBef>
              <a:spcAft>
                <a:spcPts val="600"/>
              </a:spcAft>
              <a:buNone/>
            </a:pP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Ed Quinn, Senator, West Campus</a:t>
            </a:r>
          </a:p>
          <a:p>
            <a:pPr marL="0" indent="0">
              <a:lnSpc>
                <a:spcPts val="1800"/>
              </a:lnSpc>
              <a:spcBef>
                <a:spcPts val="1000"/>
              </a:spcBef>
              <a:spcAft>
                <a:spcPts val="600"/>
              </a:spcAft>
              <a:buNone/>
            </a:pPr>
            <a:endParaRPr lang="en-US" sz="2400" dirty="0" smtClean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lnSpc>
                <a:spcPts val="1800"/>
              </a:lnSpc>
              <a:spcBef>
                <a:spcPts val="1000"/>
              </a:spcBef>
              <a:spcAft>
                <a:spcPts val="600"/>
              </a:spcAft>
              <a:buNone/>
            </a:pP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Pamela Wolfskill, Senator, West Campus and </a:t>
            </a:r>
          </a:p>
          <a:p>
            <a:pPr marL="457200" lvl="1" indent="0">
              <a:lnSpc>
                <a:spcPts val="1800"/>
              </a:lnSpc>
              <a:spcBef>
                <a:spcPts val="1000"/>
              </a:spcBef>
              <a:spcAft>
                <a:spcPts val="600"/>
              </a:spcAft>
              <a:buNone/>
            </a:pPr>
            <a:r>
              <a:rPr 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representative to the University Senate Executive Committee</a:t>
            </a:r>
          </a:p>
          <a:p>
            <a:pPr marL="457200" lvl="1" indent="0">
              <a:lnSpc>
                <a:spcPts val="1800"/>
              </a:lnSpc>
              <a:spcBef>
                <a:spcPts val="1000"/>
              </a:spcBef>
              <a:spcAft>
                <a:spcPts val="600"/>
              </a:spcAft>
              <a:buNone/>
            </a:pPr>
            <a:endParaRPr lang="en-US" sz="2000" dirty="0" smtClean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lnSpc>
                <a:spcPts val="1800"/>
              </a:lnSpc>
              <a:spcBef>
                <a:spcPts val="1000"/>
              </a:spcBef>
              <a:spcAft>
                <a:spcPts val="600"/>
              </a:spcAft>
              <a:buNone/>
            </a:pP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Norman Goodman, UFS Fellow</a:t>
            </a:r>
            <a:endParaRPr lang="en-US" sz="2400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036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President’s report</a:t>
            </a:r>
            <a:endParaRPr lang="en-US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4294967295"/>
          </p:nvPr>
        </p:nvSpPr>
        <p:spPr>
          <a:xfrm>
            <a:off x="1394691" y="1430338"/>
            <a:ext cx="9217891" cy="4791075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ts val="1800"/>
              </a:lnSpc>
              <a:spcAft>
                <a:spcPts val="600"/>
              </a:spcAft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BUDGET</a:t>
            </a:r>
          </a:p>
          <a:p>
            <a:pPr marL="457200" lvl="1" indent="0">
              <a:lnSpc>
                <a:spcPts val="1800"/>
              </a:lnSpc>
              <a:spcAft>
                <a:spcPts val="600"/>
              </a:spcAft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Executive Budget from the Governor's office seeks a 5% cut 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lnSpc>
                <a:spcPts val="1800"/>
              </a:lnSpc>
              <a:spcAft>
                <a:spcPts val="600"/>
              </a:spcAft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from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all state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agencies.</a:t>
            </a:r>
          </a:p>
          <a:p>
            <a:pPr marL="914400" lvl="2" indent="0">
              <a:lnSpc>
                <a:spcPts val="1800"/>
              </a:lnSpc>
              <a:spcAft>
                <a:spcPts val="600"/>
              </a:spcAft>
              <a:buNone/>
            </a:pPr>
            <a:endParaRPr lang="en-US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ts val="1800"/>
              </a:lnSpc>
              <a:spcAft>
                <a:spcPts val="600"/>
              </a:spcAft>
              <a:buNone/>
            </a:pPr>
            <a:r>
              <a:rPr lang="en-US" dirty="0"/>
              <a:t>Capital funding for critical maintenance is unchanged from last </a:t>
            </a:r>
            <a:r>
              <a:rPr lang="en-US" dirty="0" smtClean="0"/>
              <a:t>year.</a:t>
            </a:r>
          </a:p>
          <a:p>
            <a:pPr marL="457200" lvl="1" indent="0">
              <a:lnSpc>
                <a:spcPts val="1800"/>
              </a:lnSpc>
              <a:spcAft>
                <a:spcPts val="600"/>
              </a:spcAft>
              <a:buNone/>
            </a:pPr>
            <a:endParaRPr lang="en-US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ts val="1800"/>
              </a:lnSpc>
              <a:spcAft>
                <a:spcPts val="600"/>
              </a:spcAft>
              <a:buNone/>
            </a:pPr>
            <a:r>
              <a:rPr lang="en-US" dirty="0"/>
              <a:t>The Excelsior program has been </a:t>
            </a:r>
            <a:r>
              <a:rPr lang="en-US" dirty="0" smtClean="0"/>
              <a:t>extended.</a:t>
            </a:r>
          </a:p>
          <a:p>
            <a:pPr marL="457200" lvl="1" indent="0">
              <a:lnSpc>
                <a:spcPts val="1800"/>
              </a:lnSpc>
              <a:spcAft>
                <a:spcPts val="600"/>
              </a:spcAft>
              <a:buNone/>
            </a:pPr>
            <a:endParaRPr lang="en-US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ts val="2200"/>
              </a:lnSpc>
              <a:spcAft>
                <a:spcPts val="600"/>
              </a:spcAft>
              <a:buNone/>
            </a:pPr>
            <a:r>
              <a:rPr lang="en-US" dirty="0"/>
              <a:t>A few bright spots in the budget include $50M capital funding allocation for all of our hospitals (not leaving out Downstate this year), funding of a new Offshore Wind Energy Training Institute (Farmingdale and Stony Brook), and proposed streamlining of academic program approval.</a:t>
            </a:r>
          </a:p>
          <a:p>
            <a:pPr marL="457200" lvl="1" indent="0">
              <a:lnSpc>
                <a:spcPts val="1800"/>
              </a:lnSpc>
              <a:spcAft>
                <a:spcPts val="600"/>
              </a:spcAft>
              <a:buNone/>
            </a:pPr>
            <a:endParaRPr lang="en-US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104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Chancellor’s report</a:t>
            </a:r>
            <a:endParaRPr lang="en-US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4294967295"/>
          </p:nvPr>
        </p:nvSpPr>
        <p:spPr>
          <a:xfrm>
            <a:off x="1394691" y="1430338"/>
            <a:ext cx="9217891" cy="4791075"/>
          </a:xfrm>
        </p:spPr>
        <p:txBody>
          <a:bodyPr vert="horz" lIns="91440" tIns="45720" rIns="91440" bIns="45720" rtlCol="0">
            <a:normAutofit/>
          </a:bodyPr>
          <a:lstStyle/>
          <a:p>
            <a:pPr marL="457200" lvl="1" indent="0">
              <a:lnSpc>
                <a:spcPts val="1800"/>
              </a:lnSpc>
              <a:spcAft>
                <a:spcPts val="600"/>
              </a:spcAft>
              <a:buNone/>
            </a:pPr>
            <a:r>
              <a:rPr lang="en-US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Themes to emerge from discussion with the Sectors.</a:t>
            </a:r>
          </a:p>
          <a:p>
            <a:pPr marL="457200" lvl="1" indent="0">
              <a:lnSpc>
                <a:spcPts val="1800"/>
              </a:lnSpc>
              <a:spcAft>
                <a:spcPts val="600"/>
              </a:spcAft>
              <a:buNone/>
            </a:pPr>
            <a:endParaRPr lang="en-US" dirty="0" smtClean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ts val="1800"/>
              </a:lnSpc>
              <a:spcAft>
                <a:spcPts val="600"/>
              </a:spcAft>
              <a:buNone/>
            </a:pPr>
            <a:r>
              <a:rPr lang="en-US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19</a:t>
            </a:r>
          </a:p>
          <a:p>
            <a:pPr marL="457200" lvl="1" indent="0">
              <a:lnSpc>
                <a:spcPts val="1800"/>
              </a:lnSpc>
              <a:spcAft>
                <a:spcPts val="600"/>
              </a:spcAft>
              <a:buNone/>
            </a:pPr>
            <a:endParaRPr lang="en-US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ts val="1800"/>
              </a:lnSpc>
              <a:spcAft>
                <a:spcPts val="600"/>
              </a:spcAft>
              <a:buNone/>
            </a:pP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Budget and finances</a:t>
            </a:r>
          </a:p>
          <a:p>
            <a:pPr marL="457200" lvl="1" indent="0">
              <a:lnSpc>
                <a:spcPts val="1800"/>
              </a:lnSpc>
              <a:spcAft>
                <a:spcPts val="600"/>
              </a:spcAft>
              <a:buNone/>
            </a:pPr>
            <a:endParaRPr lang="en-US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ts val="1800"/>
              </a:lnSpc>
              <a:spcAft>
                <a:spcPts val="600"/>
              </a:spcAft>
              <a:buNone/>
            </a:pP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Campus planning</a:t>
            </a:r>
          </a:p>
          <a:p>
            <a:pPr marL="457200" lvl="1" indent="0">
              <a:lnSpc>
                <a:spcPts val="1800"/>
              </a:lnSpc>
              <a:spcAft>
                <a:spcPts val="600"/>
              </a:spcAft>
              <a:buNone/>
            </a:pPr>
            <a:endParaRPr lang="en-US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ts val="1800"/>
              </a:lnSpc>
              <a:spcAft>
                <a:spcPts val="600"/>
              </a:spcAft>
              <a:buNone/>
            </a:pP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Faculty Issues</a:t>
            </a:r>
          </a:p>
          <a:p>
            <a:pPr marL="457200" lvl="1" indent="0">
              <a:lnSpc>
                <a:spcPts val="1800"/>
              </a:lnSpc>
              <a:spcAft>
                <a:spcPts val="600"/>
              </a:spcAft>
              <a:buNone/>
            </a:pPr>
            <a:endParaRPr lang="en-US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ts val="1800"/>
              </a:lnSpc>
              <a:spcAft>
                <a:spcPts val="600"/>
              </a:spcAft>
              <a:buNone/>
            </a:pP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Advocacy</a:t>
            </a:r>
            <a:endParaRPr lang="en-US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325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Provost’s report</a:t>
            </a:r>
            <a:endParaRPr lang="en-US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4294967295"/>
          </p:nvPr>
        </p:nvSpPr>
        <p:spPr>
          <a:xfrm>
            <a:off x="1394691" y="1430338"/>
            <a:ext cx="9217891" cy="4791075"/>
          </a:xfrm>
        </p:spPr>
        <p:txBody>
          <a:bodyPr vert="horz" lIns="91440" tIns="45720" rIns="91440" bIns="45720" rtlCol="0">
            <a:normAutofit/>
          </a:bodyPr>
          <a:lstStyle/>
          <a:p>
            <a:pPr marL="457200" lvl="1" indent="0">
              <a:lnSpc>
                <a:spcPts val="1800"/>
              </a:lnSpc>
              <a:spcAft>
                <a:spcPts val="600"/>
              </a:spcAft>
              <a:buNone/>
            </a:pPr>
            <a:r>
              <a:rPr lang="en-US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Provost updated the Senate on the following.</a:t>
            </a:r>
          </a:p>
          <a:p>
            <a:pPr marL="457200" lvl="1" indent="0">
              <a:lnSpc>
                <a:spcPts val="1800"/>
              </a:lnSpc>
              <a:spcAft>
                <a:spcPts val="600"/>
              </a:spcAft>
              <a:buNone/>
            </a:pPr>
            <a:endParaRPr lang="en-US" dirty="0" smtClean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ts val="1800"/>
              </a:lnSpc>
              <a:spcAft>
                <a:spcPts val="600"/>
              </a:spcAft>
              <a:buNone/>
            </a:pP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Remote instruction</a:t>
            </a:r>
          </a:p>
          <a:p>
            <a:pPr marL="457200" lvl="1" indent="0">
              <a:lnSpc>
                <a:spcPts val="1800"/>
              </a:lnSpc>
              <a:spcAft>
                <a:spcPts val="600"/>
              </a:spcAft>
              <a:buNone/>
            </a:pPr>
            <a:endParaRPr lang="en-US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ts val="1800"/>
              </a:lnSpc>
              <a:spcAft>
                <a:spcPts val="600"/>
              </a:spcAft>
              <a:buNone/>
            </a:pPr>
            <a:r>
              <a:rPr lang="en-US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Mental Health</a:t>
            </a:r>
            <a:endParaRPr lang="en-US" dirty="0" smtClean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ts val="1800"/>
              </a:lnSpc>
              <a:spcAft>
                <a:spcPts val="600"/>
              </a:spcAft>
              <a:buNone/>
            </a:pPr>
            <a:endParaRPr lang="en-US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ts val="1800"/>
              </a:lnSpc>
              <a:spcAft>
                <a:spcPts val="600"/>
              </a:spcAft>
              <a:buNone/>
            </a:pP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Education</a:t>
            </a:r>
          </a:p>
          <a:p>
            <a:pPr marL="457200" lvl="1" indent="0">
              <a:lnSpc>
                <a:spcPts val="1800"/>
              </a:lnSpc>
              <a:spcAft>
                <a:spcPts val="600"/>
              </a:spcAft>
              <a:buNone/>
            </a:pPr>
            <a:endParaRPr lang="en-US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ts val="1800"/>
              </a:lnSpc>
              <a:spcAft>
                <a:spcPts val="600"/>
              </a:spcAft>
              <a:buNone/>
            </a:pP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Racial equity</a:t>
            </a:r>
            <a:endParaRPr lang="en-US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860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8a52e8c320b9a064ae3583ae3861c9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8020cb39231a0945110f9cd888b521a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FD7FC771-7DFE-49DA-B577-71181BFBC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0072C5-DDE0-4258-BA7A-4D4B80DFA632}">
  <ds:schemaRefs>
    <ds:schemaRef ds:uri="http://schemas.microsoft.com/office/2006/documentManagement/types"/>
    <ds:schemaRef ds:uri="http://purl.org/dc/elements/1.1/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16c05727-aa75-4e4a-9b5f-8a80a1165891"/>
    <ds:schemaRef ds:uri="71af3243-3dd4-4a8d-8c0d-dd76da1f02a5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190</Words>
  <Application>Microsoft Office PowerPoint</Application>
  <PresentationFormat>Widescreen</PresentationFormat>
  <Paragraphs>48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Segoe UI</vt:lpstr>
      <vt:lpstr>Segoe UI Light</vt:lpstr>
      <vt:lpstr>Office Theme</vt:lpstr>
      <vt:lpstr>SUNY University Faculty Senate  187th Plenary</vt:lpstr>
      <vt:lpstr>187th Plenary</vt:lpstr>
      <vt:lpstr>In attendance from Stony Brook</vt:lpstr>
      <vt:lpstr>President’s report</vt:lpstr>
      <vt:lpstr>Chancellor’s report</vt:lpstr>
      <vt:lpstr>Provost’s report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2021-02-26T19:44:37Z</dcterms:created>
  <dcterms:modified xsi:type="dcterms:W3CDTF">2021-02-26T20:20:10Z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